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  <p:sldMasterId id="2147483686" r:id="rId2"/>
  </p:sldMasterIdLst>
  <p:notesMasterIdLst>
    <p:notesMasterId r:id="rId3"/>
  </p:notesMasterIdLst>
  <p:handoutMasterIdLst>
    <p:handoutMasterId r:id="rId4"/>
  </p:handoutMasterIdLst>
  <p:sldIdLst>
    <p:sldId id="404" r:id="rId5"/>
    <p:sldId id="350" r:id="rId6"/>
    <p:sldId id="351" r:id="rId7"/>
    <p:sldId id="447" r:id="rId8"/>
    <p:sldId id="448" r:id="rId9"/>
    <p:sldId id="408" r:id="rId10"/>
    <p:sldId id="449" r:id="rId11"/>
    <p:sldId id="450" r:id="rId12"/>
    <p:sldId id="409" r:id="rId13"/>
    <p:sldId id="372" r:id="rId14"/>
    <p:sldId id="410" r:id="rId15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674" autoAdjust="0"/>
    <p:restoredTop sz="92381" autoAdjust="0"/>
  </p:normalViewPr>
  <p:slideViewPr>
    <p:cSldViewPr>
      <p:cViewPr varScale="1">
        <p:scale>
          <a:sx n="100" d="100"/>
          <a:sy n="100" d="100"/>
        </p:scale>
        <p:origin x="216" y="248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4504" y="232"/>
      </p:cViewPr>
      <p:guideLst>
        <p:guide orient="horz" pos="3221"/>
        <p:guide pos="2234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Master" Target="slideMasters/slideMaster2.xml"  /><Relationship Id="rId3" Type="http://schemas.openxmlformats.org/officeDocument/2006/relationships/notesMaster" Target="notesMasters/notesMaster1.xml"  /><Relationship Id="rId4" Type="http://schemas.openxmlformats.org/officeDocument/2006/relationships/handoutMaster" Target="handoutMasters/handout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C86B0B-E07E-944A-8251-F5F1CF79DB65}" type="datetime1">
              <a:rPr kumimoji="1" lang="ko-Kore-KR" altLang="en-US"/>
              <a:pPr lvl="0">
                <a:defRPr/>
              </a:pPr>
              <a:t>2024-06-13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04E6D0-D61F-334F-944F-6AFB0BA66D31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r">
              <a:defRPr sz="1300"/>
            </a:lvl1pPr>
          </a:lstStyle>
          <a:p>
            <a:pPr lvl="0">
              <a:defRPr/>
            </a:pPr>
            <a:fld id="{E333CD80-DBA4-45BC-A746-3EA95DEA65F0}" type="datetime1">
              <a:rPr lang="ko-KR" altLang="en-US"/>
              <a:pPr lvl="0">
                <a:defRPr/>
              </a:pPr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0" tIns="49535" rIns="99070" bIns="4953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70" tIns="49535" rIns="99070" bIns="4953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r">
              <a:defRPr sz="1300"/>
            </a:lvl1pPr>
          </a:lstStyle>
          <a:p>
            <a:pPr lvl="0">
              <a:defRPr/>
            </a:pPr>
            <a:fld id="{A960E82C-C0E6-49C9-8817-507CC023F58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41288" y="766763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tif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D0389-0214-A54D-985F-0399AE7699D7}"/>
              </a:ext>
            </a:extLst>
          </p:cNvPr>
          <p:cNvSpPr txBox="1">
            <a:spLocks/>
          </p:cNvSpPr>
          <p:nvPr userDrawn="1"/>
        </p:nvSpPr>
        <p:spPr>
          <a:xfrm>
            <a:off x="0" y="4725145"/>
            <a:ext cx="12209637" cy="2126922"/>
          </a:xfrm>
          <a:prstGeom prst="rect">
            <a:avLst/>
          </a:prstGeom>
          <a:solidFill>
            <a:schemeClr val="bg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+mn-cs"/>
              </a:defRPr>
            </a:lvl1pPr>
          </a:lstStyle>
          <a:p>
            <a:endParaRPr lang="ko-KR" altLang="en-US" sz="100" b="0" dirty="0"/>
          </a:p>
        </p:txBody>
      </p:sp>
    </p:spTree>
    <p:extLst>
      <p:ext uri="{BB962C8B-B14F-4D97-AF65-F5344CB8AC3E}">
        <p14:creationId xmlns:p14="http://schemas.microsoft.com/office/powerpoint/2010/main" val="255786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글머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BEAED66-F8F2-764F-ACB5-50057704A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1" y="1268761"/>
            <a:ext cx="4991100" cy="201612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Ddd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Dtds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ko-KR" altLang="en-US" dirty="0"/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ㅇㅇ</a:t>
            </a:r>
            <a:endParaRPr kumimoji="1" lang="en-US" altLang="ko-KR" dirty="0"/>
          </a:p>
          <a:p>
            <a:pPr lvl="0"/>
            <a:r>
              <a:rPr kumimoji="1" lang="ko-KR" altLang="en-US" dirty="0" err="1"/>
              <a:t>ㄱㅅㄷㄴㅅ</a:t>
            </a:r>
            <a:endParaRPr kumimoji="1" lang="ko-KR" altLang="en-US" dirty="0"/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4210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7FDAB8-C423-064B-A1CB-DB94DD2238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388" r="1164" b="8388"/>
          <a:stretch/>
        </p:blipFill>
        <p:spPr>
          <a:xfrm>
            <a:off x="-24779" y="0"/>
            <a:ext cx="12216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54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629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네모-네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7B1481F-2E35-EF4D-AEA5-1B0971AC8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8031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메인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D0389-0214-A54D-985F-0399AE7699D7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209637" cy="6852067"/>
          </a:xfrm>
          <a:prstGeom prst="rect">
            <a:avLst/>
          </a:prstGeom>
          <a:solidFill>
            <a:schemeClr val="accent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+mn-cs"/>
              </a:defRPr>
            </a:lvl1pPr>
          </a:lstStyle>
          <a:p>
            <a:endParaRPr lang="ko-KR" altLang="en-US" sz="100" b="0" dirty="0"/>
          </a:p>
        </p:txBody>
      </p:sp>
    </p:spTree>
    <p:extLst>
      <p:ext uri="{BB962C8B-B14F-4D97-AF65-F5344CB8AC3E}">
        <p14:creationId xmlns:p14="http://schemas.microsoft.com/office/powerpoint/2010/main" val="4130013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숫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7B1481F-2E35-EF4D-AEA5-1B0971AC8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6649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5BFA88-46C2-5440-B733-2A2A60CA6B5D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8D5748-0315-6942-9F22-17344BB0208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EDBD6A6B-05CE-1444-8863-D97278E137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>
              <a:extLst>
                <a:ext uri="{FF2B5EF4-FFF2-40B4-BE49-F238E27FC236}">
                  <a16:creationId xmlns:a16="http://schemas.microsoft.com/office/drawing/2014/main" id="{84421266-75CB-7048-91A2-D03098B4C3D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8">
            <a:extLst>
              <a:ext uri="{FF2B5EF4-FFF2-40B4-BE49-F238E27FC236}">
                <a16:creationId xmlns:a16="http://schemas.microsoft.com/office/drawing/2014/main" id="{C8A810F8-D913-0845-B975-42A25834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3CDC8430-2F3B-6844-8230-5C557DAC25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23161" y="1628800"/>
            <a:ext cx="9721850" cy="27368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ko-Kore-KR" altLang="en-US" dirty="0"/>
              <a:t>그림 입력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408899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숫자-흰색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810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모리 숫자-어두운 배경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61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글머리 숫자-사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나무, 갈색이(가) 표시된 사진&#10;&#10;자동 생성된 설명">
            <a:extLst>
              <a:ext uri="{FF2B5EF4-FFF2-40B4-BE49-F238E27FC236}">
                <a16:creationId xmlns:a16="http://schemas.microsoft.com/office/drawing/2014/main" id="{705B0ED6-D35E-694B-B3DD-F9F15C024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4" b="751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9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레이아웃 숫자-사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, 갈색이(가) 표시된 사진&#10;&#10;자동 생성된 설명">
            <a:extLst>
              <a:ext uri="{FF2B5EF4-FFF2-40B4-BE49-F238E27FC236}">
                <a16:creationId xmlns:a16="http://schemas.microsoft.com/office/drawing/2014/main" id="{3000BC27-4295-6941-994D-4DF4D9528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6"/>
          <a:stretch/>
        </p:blipFill>
        <p:spPr>
          <a:xfrm>
            <a:off x="0" y="0"/>
            <a:ext cx="8646030" cy="6836189"/>
          </a:xfrm>
          <a:prstGeom prst="rect">
            <a:avLst/>
          </a:prstGeom>
        </p:spPr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459354E8-6B08-9349-BDA8-30645037D4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586968 w 12192000"/>
              <a:gd name="connsiteY3" fmla="*/ 6858000 h 6858000"/>
              <a:gd name="connsiteX4" fmla="*/ 5668960 w 12192000"/>
              <a:gd name="connsiteY4" fmla="*/ 6816006 h 6858000"/>
              <a:gd name="connsiteX5" fmla="*/ 7530951 w 12192000"/>
              <a:gd name="connsiteY5" fmla="*/ 3687529 h 6858000"/>
              <a:gd name="connsiteX6" fmla="*/ 3973055 w 12192000"/>
              <a:gd name="connsiteY6" fmla="*/ 129633 h 6858000"/>
              <a:gd name="connsiteX7" fmla="*/ 415159 w 12192000"/>
              <a:gd name="connsiteY7" fmla="*/ 3687529 h 6858000"/>
              <a:gd name="connsiteX8" fmla="*/ 2277151 w 12192000"/>
              <a:gd name="connsiteY8" fmla="*/ 6816006 h 6858000"/>
              <a:gd name="connsiteX9" fmla="*/ 2359143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586968" y="6858000"/>
                </a:lnTo>
                <a:lnTo>
                  <a:pt x="5668960" y="6816006"/>
                </a:lnTo>
                <a:cubicBezTo>
                  <a:pt x="6778046" y="6213515"/>
                  <a:pt x="7530951" y="5038448"/>
                  <a:pt x="7530951" y="3687529"/>
                </a:cubicBezTo>
                <a:cubicBezTo>
                  <a:pt x="7530951" y="1722557"/>
                  <a:pt x="5938028" y="129633"/>
                  <a:pt x="3973055" y="129633"/>
                </a:cubicBezTo>
                <a:cubicBezTo>
                  <a:pt x="2008083" y="129633"/>
                  <a:pt x="415159" y="1722557"/>
                  <a:pt x="415159" y="3687529"/>
                </a:cubicBezTo>
                <a:cubicBezTo>
                  <a:pt x="415159" y="5038448"/>
                  <a:pt x="1168065" y="6213515"/>
                  <a:pt x="2277151" y="6816006"/>
                </a:cubicBezTo>
                <a:lnTo>
                  <a:pt x="2359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144000" algn="l">
              <a:buSzPct val="120000"/>
              <a:buFont typeface="Arial" panose="020B0604020202020204" pitchFamily="34" charset="0"/>
              <a:buChar char="•"/>
            </a:pPr>
            <a:endParaRPr kumimoji="1" lang="ko-Kore-KR" altLang="en-US" sz="16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A95ECE6-1C1F-084F-B442-BFFFDED1FC27}"/>
              </a:ext>
            </a:extLst>
          </p:cNvPr>
          <p:cNvSpPr/>
          <p:nvPr userDrawn="1"/>
        </p:nvSpPr>
        <p:spPr>
          <a:xfrm>
            <a:off x="353208" y="116387"/>
            <a:ext cx="7115792" cy="7115792"/>
          </a:xfrm>
          <a:prstGeom prst="ellipse">
            <a:avLst/>
          </a:prstGeom>
          <a:noFill/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44000" algn="l">
              <a:buSzPct val="120000"/>
              <a:buFont typeface="Arial" panose="020B0604020202020204" pitchFamily="34" charset="0"/>
              <a:buChar char="•"/>
            </a:pPr>
            <a:endParaRPr kumimoji="1" lang="ko-Kore-KR" altLang="en-US" sz="16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3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5A8AD8-6F20-FD47-AA23-154DFB42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F0F4-A01D-7142-BF41-B103CF6AC10C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F2E2CE-C7CF-FD48-AEA3-D6723F9E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7339F-3F4C-E94A-A1AC-4043BB7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B3F21-653B-C94A-AAAD-7F1180A225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673807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14" Type="http://schemas.openxmlformats.org/officeDocument/2006/relationships/image" Target="../media/image3.png"  /><Relationship Id="rId15" Type="http://schemas.openxmlformats.org/officeDocument/2006/relationships/image" Target="../media/image4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theme" Target="../theme/theme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4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C553BE6-E282-FB40-9E8B-AC3293863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8" name="제목 개체 틀 7">
            <a:extLst>
              <a:ext uri="{FF2B5EF4-FFF2-40B4-BE49-F238E27FC236}">
                <a16:creationId xmlns:a16="http://schemas.microsoft.com/office/drawing/2014/main" id="{77C0A3E6-1237-BA43-B314-E415A3CB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D70DB2-807E-4141-B45F-5A8756E6F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9ADBE68-9C7A-7B4D-BC67-D4CA1D8F3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lvl="0"/>
                <a:r>
                  <a:rPr kumimoji="1" lang="ko-KR" altLang="en-US" dirty="0">
                    <a:solidFill>
                      <a:schemeClr val="tx1"/>
                    </a:solidFill>
                  </a:rPr>
                  <a:t>마스터 텍스트 스타일을 편집하려면 클릭</a:t>
                </a:r>
              </a:p>
              <a:p>
                <a:pPr lvl="1"/>
                <a14:m>
                  <m:oMath xmlns:m="http://schemas.openxmlformats.org/officeDocument/2006/math"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여기에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수식을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입력하십시오</a:t>
                    </a:fld>
                    <a:fld id="{825F15A7-03F4-43D7-82C5-3E23DA2F108C}" type="mathplaceholder">
                      <a:rPr kumimoji="1"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.</a:t>
                    </a:fld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</a:rPr>
                  <a:t>두 번째 수준</a:t>
                </a:r>
              </a:p>
              <a:p>
                <a:pPr lvl="2"/>
                <a:r>
                  <a:rPr kumimoji="1" lang="ko-KR" altLang="en-US" dirty="0">
                    <a:solidFill>
                      <a:schemeClr val="tx1"/>
                    </a:solidFill>
                  </a:rPr>
                  <a:t>세 번째 수준</a:t>
                </a:r>
              </a:p>
              <a:p>
                <a:pPr lvl="3"/>
                <a:r>
                  <a:rPr kumimoji="1" lang="ko-KR" altLang="en-US" dirty="0">
                    <a:solidFill>
                      <a:schemeClr val="tx1"/>
                    </a:solidFill>
                  </a:rPr>
                  <a:t>네 번째 수준</a:t>
                </a:r>
              </a:p>
              <a:p>
                <a:pPr lvl="4"/>
                <a:r>
                  <a:rPr kumimoji="1" lang="ko-KR" altLang="en-US" dirty="0">
                    <a:solidFill>
                      <a:schemeClr val="tx1"/>
                    </a:solidFill>
                  </a:rPr>
                  <a:t>다섯 번째 수준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C9ADBE68-9C7A-7B4D-BC67-D4CA1D8F3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14"/>
                <a:stretch>
                  <a:fillRect l="-724" t="-8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28" r:id="rId4"/>
    <p:sldLayoutId id="2147483684" r:id="rId5"/>
    <p:sldLayoutId id="2147483698" r:id="rId6"/>
    <p:sldLayoutId id="2147483727" r:id="rId7"/>
    <p:sldLayoutId id="2147483729" r:id="rId8"/>
    <p:sldLayoutId id="2147483694" r:id="rId9"/>
    <p:sldLayoutId id="2147483705" r:id="rId10"/>
    <p:sldLayoutId id="2147483730" r:id="rId11"/>
    <p:sldLayoutId id="2147483731" r:id="rId12"/>
  </p:sldLayoutIdLst>
  <p:txStyles>
    <p:titleStyle>
      <a:lvl1pPr indent="0" algn="l" defTabSz="914400" rtl="0" eaLnBrk="1" latinLnBrk="1" hangingPunct="1">
        <a:spcBef>
          <a:spcPct val="0"/>
        </a:spcBef>
        <a:buNone/>
        <a:defRPr kumimoji="1" lang="ko-Kore-KR" altLang="en-US" sz="3200" b="1" i="0" kern="1200" noProof="0" dirty="0">
          <a:solidFill>
            <a:schemeClr val="tx1"/>
          </a:solidFill>
          <a:latin typeface="NANUMGOTHIC EXTRABOLD" panose="020D0604000000000000" pitchFamily="34" charset="-127"/>
          <a:ea typeface="NANUMGOTHIC EXTRABOLD" panose="020D0604000000000000" pitchFamily="34" charset="-127"/>
          <a:cs typeface="+mn-cs"/>
        </a:defRPr>
      </a:lvl1pPr>
    </p:titleStyle>
    <p:bodyStyle>
      <a:lvl1pPr marL="304800" marR="0" indent="-304800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00000"/>
        <a:buFont typeface="+mj-lt"/>
        <a:buAutoNum type="arabicPeriod"/>
        <a:tabLst/>
        <a:defRPr kumimoji="1" lang="ko-KR" altLang="en-US" sz="1800" b="0" i="0" kern="1200" noProof="0" dirty="0" smtClean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 Semilight" panose="020B0502040204020203" pitchFamily="34" charset="-128"/>
        </a:defRPr>
      </a:lvl1pPr>
      <a:lvl2pPr marL="300038" marR="0" indent="179388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시스템 서체 일반체"/>
        <a:buChar char="⎯"/>
        <a:tabLst>
          <a:tab pos="571500" algn="l"/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2pPr>
      <a:lvl3pPr marL="693738" marR="0" indent="-193675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Blip>
          <a:blip r:embed="rId15"/>
        </a:buBlip>
        <a:tabLst/>
        <a:defRPr kumimoji="1" lang="ko-KR" altLang="en-US" sz="1400" b="0" i="0" kern="1200" dirty="0" smtClean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kumimoji="1" lang="ko-KR" altLang="en-US" sz="1200" b="0" i="0" kern="1200" dirty="0" smtClean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4pPr>
      <a:lvl5pPr marL="1157288" marR="0" indent="-179388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C553BE6-E282-FB40-9E8B-AC3293863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8" name="제목 개체 틀 7">
            <a:extLst>
              <a:ext uri="{FF2B5EF4-FFF2-40B4-BE49-F238E27FC236}">
                <a16:creationId xmlns:a16="http://schemas.microsoft.com/office/drawing/2014/main" id="{77C0A3E6-1237-BA43-B314-E415A3CB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D70DB2-807E-4141-B45F-5A8756E6F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DBE68-9C7A-7B4D-BC67-D4CA1D8F3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 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3730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ctr" defTabSz="914400" rtl="0" eaLnBrk="1" latinLnBrk="1" hangingPunct="1">
        <a:spcBef>
          <a:spcPct val="0"/>
        </a:spcBef>
        <a:buNone/>
        <a:defRPr kumimoji="1" lang="ko-Kore-KR" altLang="en-US" sz="3200" b="0" i="0" kern="1200" noProof="0" dirty="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</p:titleStyle>
    <p:bodyStyle>
      <a:lvl1pPr marL="288925" marR="0" indent="-288925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20000"/>
        <a:buFontTx/>
        <a:buBlip>
          <a:blip r:embed="rId3"/>
        </a:buBlip>
        <a:tabLst/>
        <a:defRPr kumimoji="1" lang="ko-KR" altLang="en-US" sz="1800" b="0" i="0" kern="1200" noProof="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1pPr>
      <a:lvl2pPr marL="300038" marR="0" indent="180000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4"/>
        </a:buBlip>
        <a:tabLst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2pPr>
      <a:lvl3pPr marL="800100" marR="0" indent="-254000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Blip>
          <a:blip r:embed="rId5"/>
        </a:buBlip>
        <a:tabLst/>
        <a:defRPr kumimoji="1" lang="ko-KR" altLang="en-US" sz="1400" b="0" i="0" kern="120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kumimoji="1" lang="ko-KR" altLang="en-US" sz="1200" b="0" i="0" kern="1200" dirty="0" smtClean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4pPr>
      <a:lvl5pPr marL="1157288" marR="0" indent="-482600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NanumMyeongjo" panose="02020603020101020101" pitchFamily="18" charset="-127"/>
          <a:ea typeface="NanumMyeongjo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hyperlink" Target="https://github.com/tg-hwg/ScriptLanguage_TermProject" TargetMode="External"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" y="3014513"/>
            <a:ext cx="12192002" cy="82897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lvl="0" algn="ctr" defTabSz="457200" latinLnBrk="0">
              <a:defRPr/>
            </a:pPr>
            <a:endParaRPr kumimoji="1" lang="ko-KR" altLang="en-US" sz="1400" kern="0">
              <a:solidFill>
                <a:schemeClr val="accent1">
                  <a:lumMod val="7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제목 1"/>
          <p:cNvSpPr txBox="1"/>
          <p:nvPr/>
        </p:nvSpPr>
        <p:spPr>
          <a:xfrm>
            <a:off x="2339828" y="3014513"/>
            <a:ext cx="7387546" cy="828974"/>
          </a:xfrm>
          <a:prstGeom prst="rect">
            <a:avLst/>
          </a:prstGeom>
          <a:noFill/>
        </p:spPr>
        <p:txBody>
          <a:bodyPr vert="horz" lIns="91440" tIns="45720" rIns="91440" bIns="4572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ore-KR" altLang="en-US" sz="9600" b="1" kern="1200" baseline="0">
                <a:solidFill>
                  <a:srgbClr val="fdadbb"/>
                </a:solidFill>
                <a:latin typeface="Tw Cen MT"/>
                <a:ea typeface="HY견고딕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kumimoji="1" lang="en-US" altLang="ko-KR" sz="4500">
                <a:solidFill>
                  <a:schemeClr val="bg1"/>
                </a:solidFill>
              </a:rPr>
              <a:t>Gaggun Pet</a:t>
            </a:r>
            <a:endParaRPr kumimoji="1" lang="en-US" altLang="ko-KR" sz="4500">
              <a:solidFill>
                <a:schemeClr val="bg1"/>
              </a:solidFill>
            </a:endParaRPr>
          </a:p>
        </p:txBody>
      </p:sp>
      <p:sp>
        <p:nvSpPr>
          <p:cNvPr id="13" name="부제목 2"/>
          <p:cNvSpPr txBox="1"/>
          <p:nvPr/>
        </p:nvSpPr>
        <p:spPr>
          <a:xfrm>
            <a:off x="2651400" y="2580124"/>
            <a:ext cx="6764402" cy="434668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4000" b="0" i="0" kern="1200" baseline="0">
                <a:solidFill>
                  <a:srgbClr val="697276"/>
                </a:solidFill>
                <a:latin typeface="Tw Cen MT"/>
                <a:ea typeface="HY견고딕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en-US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“가까운 동물병원</a:t>
            </a:r>
            <a:r>
              <a:rPr lang="en" altLang="ko-KR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”</a:t>
            </a:r>
            <a:endParaRPr lang="en" altLang="ko-KR" sz="350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4" name="텍스트 개체 틀 3"/>
          <p:cNvSpPr txBox="1"/>
          <p:nvPr/>
        </p:nvSpPr>
        <p:spPr>
          <a:xfrm>
            <a:off x="2705097" y="3936232"/>
            <a:ext cx="6764401" cy="33545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2000" b="1" i="0" kern="1200">
                <a:solidFill>
                  <a:srgbClr val="fec930"/>
                </a:solidFill>
                <a:latin typeface="Tw Cen MT"/>
                <a:ea typeface="+mn-ea"/>
                <a:cs typeface="Arial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게임공학과 </a:t>
            </a:r>
            <a:r>
              <a:rPr lang="en-US" altLang="ko-KR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2020180045</a:t>
            </a: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 황태규</a:t>
            </a:r>
            <a:endParaRPr lang="ko-KR" altLang="en-US" b="0">
              <a:solidFill>
                <a:schemeClr val="tx2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9656" y="1951893"/>
            <a:ext cx="1016247" cy="1016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0216" y="2162547"/>
            <a:ext cx="828974" cy="828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95800" y="1017342"/>
            <a:ext cx="3672408" cy="30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783631" y="738230"/>
            <a:ext cx="6624736" cy="75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ore-KR" altLang="en-US" sz="4400">
                <a:solidFill>
                  <a:schemeClr val="accent1"/>
                </a:solidFill>
                <a:latin typeface="HY헤드라인M"/>
                <a:ea typeface="HY헤드라인M"/>
              </a:rPr>
              <a:t> </a:t>
            </a:r>
            <a:r>
              <a:rPr kumimoji="1" lang="ko-KR" altLang="en-US" sz="4400">
                <a:solidFill>
                  <a:schemeClr val="accent1"/>
                </a:solidFill>
                <a:latin typeface="HY헤드라인M"/>
                <a:ea typeface="HY헤드라인M"/>
              </a:rPr>
              <a:t>가까운 동물병원</a:t>
            </a:r>
            <a:endParaRPr kumimoji="1" lang="ko-KR" altLang="en-US" sz="4400">
              <a:solidFill>
                <a:schemeClr val="accent1"/>
              </a:solidFill>
              <a:latin typeface="HY헤드라인M"/>
              <a:ea typeface="HY헤드라인M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91544" y="2108010"/>
            <a:ext cx="8208912" cy="391327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71" name="텍스트 개체 틀 7"/>
          <p:cNvSpPr txBox="1"/>
          <p:nvPr/>
        </p:nvSpPr>
        <p:spPr>
          <a:xfrm>
            <a:off x="5231904" y="4221088"/>
            <a:ext cx="4824536" cy="1584176"/>
          </a:xfrm>
          <a:prstGeom prst="rect">
            <a:avLst/>
          </a:prstGeom>
        </p:spPr>
        <p:txBody>
          <a:bodyPr vert="horz" lIns="68580" tIns="34290" rIns="68580" bIns="3429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ko-Kore-KR" altLang="en-US" sz="1800" b="0" i="0" kern="1200" dirty="0">
                <a:solidFill>
                  <a:schemeClr val="bg1"/>
                </a:solidFill>
                <a:latin typeface="NanumGothic"/>
                <a:ea typeface="NanumGothic"/>
                <a:cs typeface="Arial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spcBef>
                <a:spcPts val="75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HY헤드라인M"/>
                <a:ea typeface="HY헤드라인M"/>
              </a:rPr>
              <a:t>깃허브 주소</a:t>
            </a:r>
            <a:r>
              <a:rPr lang="en-US" altLang="ko-KR">
                <a:solidFill>
                  <a:srgbClr val="000000"/>
                </a:solidFill>
                <a:latin typeface="HY헤드라인M"/>
                <a:ea typeface="HY헤드라인M"/>
              </a:rPr>
              <a:t>:</a:t>
            </a:r>
            <a:r>
              <a:rPr lang="ko-KR" altLang="en-US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HY헤드라인M"/>
                <a:ea typeface="HY헤드라인M"/>
                <a:hlinkClick r:id="rId2" tooltip="https://github.com/tg-hwg/ScriptLanguage_TermProject"/>
              </a:rPr>
              <a:t>https://github.com/tg</a:t>
            </a:r>
            <a:r>
              <a:rPr lang="en-US" altLang="ko-KR">
                <a:solidFill>
                  <a:srgbClr val="000000"/>
                </a:solidFill>
                <a:latin typeface="HY헤드라인M"/>
                <a:ea typeface="HY헤드라인M"/>
                <a:hlinkClick r:id="rId2" tooltip="https://github.com/tg-hwg/ScriptLanguage_TermProject"/>
              </a:rPr>
              <a:t>_</a:t>
            </a:r>
            <a:r>
              <a:rPr lang="ko-KR" altLang="en-US">
                <a:solidFill>
                  <a:srgbClr val="000000"/>
                </a:solidFill>
                <a:latin typeface="HY헤드라인M"/>
                <a:ea typeface="HY헤드라인M"/>
                <a:hlinkClick r:id="rId2" tooltip="https://github.com/tg-hwg/ScriptLanguage_TermProject"/>
              </a:rPr>
              <a:t>hwg/ScriptLanguage_TermProject</a:t>
            </a:r>
            <a:endParaRPr lang="ko-KR" altLang="en-US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43772" y="1700808"/>
            <a:ext cx="4104456" cy="3920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Y헤드라인M"/>
                <a:ea typeface="HY헤드라인M"/>
              </a:rPr>
              <a:t>깃허브 커밋 통계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HY헤드라인M"/>
              <a:ea typeface="HY헤드라인M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5600" y="4221088"/>
            <a:ext cx="2304256" cy="1656184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35560" y="2132856"/>
            <a:ext cx="7920880" cy="1874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04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프로그램 시연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0921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02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4800119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50823" y="3435098"/>
            <a:ext cx="1803084" cy="449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구현 기능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819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03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688739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3435098"/>
            <a:ext cx="2016224" cy="449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 sz="2400">
                <a:solidFill>
                  <a:schemeClr val="accent2"/>
                </a:solidFill>
              </a:rPr>
              <a:t>Git </a:t>
            </a:r>
            <a:r>
              <a:rPr lang="ko-KR" altLang="en-US" sz="2400">
                <a:solidFill>
                  <a:schemeClr val="accent2"/>
                </a:solidFill>
              </a:rPr>
              <a:t>통계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6546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04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>
            <a:off x="897466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25364" y="3435098"/>
            <a:ext cx="180308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프로그램 시연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3650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16" name="직선 연결선[R] 15"/>
          <p:cNvCxnSpPr/>
          <p:nvPr/>
        </p:nvCxnSpPr>
        <p:spPr>
          <a:xfrm>
            <a:off x="2712848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3552" y="3435098"/>
            <a:ext cx="180308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400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kumimoji="1" lang="ko-KR" altLang="en-US" sz="2400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8666" y="1484785"/>
            <a:ext cx="2372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ore-KR" sz="2400" b="1">
                <a:solidFill>
                  <a:prstClr val="black"/>
                </a:solidFill>
                <a:latin typeface="HY헤드라인M"/>
                <a:ea typeface="HY헤드라인M"/>
                <a:cs typeface="+mn-cs"/>
              </a:rPr>
              <a:t>Content </a:t>
            </a:r>
            <a:r>
              <a:rPr kumimoji="1" lang="ko-KR" altLang="en-US" sz="24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목차</a:t>
            </a:r>
            <a:endParaRPr kumimoji="1" lang="ko-Kore-KR" altLang="en-US" sz="24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프로그램</a:t>
            </a:r>
            <a:r>
              <a:rPr kumimoji="1" lang="ko-KR" altLang="en-US" sz="40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소개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3" name="직선 연결선[R] 2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</a:rPr>
              <a:t> 이 프로그램은 파이썬 내의 </a:t>
            </a:r>
            <a:r>
              <a:rPr kumimoji="1" lang="en-US" altLang="ko-KR" sz="2800">
                <a:latin typeface="HY헤드라인M"/>
                <a:ea typeface="HY헤드라인M"/>
              </a:rPr>
              <a:t>tkinter</a:t>
            </a:r>
            <a:r>
              <a:rPr kumimoji="1" lang="ko-KR" altLang="en-US" sz="2800">
                <a:latin typeface="HY헤드라인M"/>
                <a:ea typeface="HY헤드라인M"/>
              </a:rPr>
              <a:t> 모듈을 사용한 </a:t>
            </a:r>
            <a:r>
              <a:rPr kumimoji="1" lang="en-US" altLang="ko-KR" sz="2800">
                <a:latin typeface="HY헤드라인M"/>
                <a:ea typeface="HY헤드라인M"/>
              </a:rPr>
              <a:t>GUI</a:t>
            </a:r>
            <a:r>
              <a:rPr kumimoji="1" lang="ko-KR" altLang="en-US" sz="2800">
                <a:latin typeface="HY헤드라인M"/>
                <a:ea typeface="HY헤드라인M"/>
              </a:rPr>
              <a:t> 프로그램입니다</a:t>
            </a:r>
            <a:r>
              <a:rPr kumimoji="1" lang="en-US" altLang="ko-KR" sz="2800">
                <a:latin typeface="HY헤드라인M"/>
                <a:ea typeface="HY헤드라인M"/>
              </a:rPr>
              <a:t>.</a:t>
            </a: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</a:rPr>
              <a:t>경기도에 있는 모든 동물병원의 정보를 알려주는 프로그램입니다</a:t>
            </a:r>
            <a:r>
              <a:rPr kumimoji="1" lang="en-US" altLang="ko-KR" sz="2800">
                <a:latin typeface="HY헤드라인M"/>
                <a:ea typeface="HY헤드라인M"/>
              </a:rPr>
              <a:t>.</a:t>
            </a: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</a:rPr>
              <a:t> 시군별</a:t>
            </a:r>
            <a:r>
              <a:rPr kumimoji="1" lang="en-US" altLang="ko-KR" sz="2800">
                <a:latin typeface="HY헤드라인M"/>
                <a:ea typeface="HY헤드라인M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</a:rPr>
              <a:t> 연관키워드로 동물병원을 검색할 수 있습니다</a:t>
            </a:r>
            <a:r>
              <a:rPr kumimoji="1" lang="en-US" altLang="ko-KR" sz="2800">
                <a:latin typeface="HY헤드라인M"/>
                <a:ea typeface="HY헤드라인M"/>
              </a:rPr>
              <a:t>.</a:t>
            </a: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</a:rPr>
              <a:t>주요 기능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</a:rPr>
              <a:t>사용한 </a:t>
            </a:r>
            <a:r>
              <a:rPr lang="en-US" altLang="ko-KR">
                <a:solidFill>
                  <a:schemeClr val="bg1"/>
                </a:solidFill>
                <a:latin typeface="HY헤드라인M"/>
                <a:ea typeface="HY헤드라인M"/>
              </a:rPr>
              <a:t>API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76" y="1395970"/>
            <a:ext cx="11089232" cy="4841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02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구현 기능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</a:rPr>
              <a:t>구현 기능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1800" y="908050"/>
            <a:ext cx="11233150" cy="5185246"/>
          </a:xfrm>
          <a:prstGeom prst="roundRect">
            <a:avLst>
              <a:gd name="adj" fmla="val 5287"/>
            </a:avLst>
          </a:prstGeom>
          <a:solidFill>
            <a:schemeClr val="bg1"/>
          </a:solidFill>
          <a:ln>
            <a:noFill/>
          </a:ln>
          <a:effectLst>
            <a:outerShdw blurRad="1397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79425" y="944723"/>
            <a:ext cx="11233150" cy="4968553"/>
          </a:xfrm>
        </p:spPr>
        <p:txBody>
          <a:bodyPr vert="horz" lIns="108000" tIns="108000" rIns="108000" bIns="108000">
            <a:normAutofit/>
          </a:bodyPr>
          <a:lstStyle/>
          <a:p>
            <a:pPr lvl="0">
              <a:defRPr/>
            </a:pP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시</a:t>
            </a:r>
            <a:r>
              <a:rPr kumimoji="1" lang="en-US" altLang="ko-KR"/>
              <a:t>/</a:t>
            </a:r>
            <a:r>
              <a:rPr kumimoji="1" lang="ko-KR" altLang="en-US"/>
              <a:t>군 선택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연관키워드 검색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검색버튼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검색한 동물병원 목록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로고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즐겨찾기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선택한 동물병원의 위치</a:t>
            </a:r>
            <a:r>
              <a:rPr kumimoji="1" lang="en-US" altLang="ko-KR"/>
              <a:t>(</a:t>
            </a:r>
            <a:r>
              <a:rPr kumimoji="1" lang="ko-KR" altLang="en-US"/>
              <a:t>지도</a:t>
            </a:r>
            <a:r>
              <a:rPr kumimoji="1" lang="en-US" altLang="ko-KR"/>
              <a:t>)</a:t>
            </a:r>
            <a:endParaRPr kumimoji="1" lang="en-US" altLang="ko-KR"/>
          </a:p>
          <a:p>
            <a:pPr lvl="0">
              <a:defRPr/>
            </a:pPr>
            <a:r>
              <a:rPr kumimoji="1" lang="en-US" altLang="ko-KR"/>
              <a:t>g</a:t>
            </a:r>
            <a:r>
              <a:rPr kumimoji="1" lang="ko-KR" altLang="en-US"/>
              <a:t>메일 보내기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전체 그래프 확인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 텔레그램 보내기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 동물병원의 정보 출력</a:t>
            </a:r>
            <a:r>
              <a:rPr kumimoji="1" lang="en-US" altLang="ko-KR"/>
              <a:t>(</a:t>
            </a:r>
            <a:r>
              <a:rPr kumimoji="1" lang="ko-KR" altLang="en-US"/>
              <a:t>관련 링크</a:t>
            </a:r>
            <a:r>
              <a:rPr kumimoji="1" lang="en-US" altLang="ko-KR"/>
              <a:t>)</a:t>
            </a:r>
            <a:endParaRPr kumimoji="1" lang="en-US" altLang="ko-KR"/>
          </a:p>
          <a:p>
            <a:pPr lvl="0">
              <a:defRPr/>
            </a:pPr>
            <a:r>
              <a:rPr kumimoji="1" lang="ko-KR" altLang="en-US"/>
              <a:t> </a:t>
            </a:r>
            <a:r>
              <a:rPr kumimoji="1" lang="en-US" altLang="ko-KR"/>
              <a:t>C/C++</a:t>
            </a:r>
            <a:r>
              <a:rPr kumimoji="1" lang="ko-KR" altLang="en-US"/>
              <a:t> 연동</a:t>
            </a:r>
            <a:endParaRPr kumimoji="1"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5880" y="1052736"/>
            <a:ext cx="6480720" cy="4916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</a:rPr>
              <a:t>구현 기능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1800" y="908050"/>
            <a:ext cx="11233150" cy="5185246"/>
          </a:xfrm>
          <a:prstGeom prst="roundRect">
            <a:avLst>
              <a:gd name="adj" fmla="val 5287"/>
            </a:avLst>
          </a:prstGeom>
          <a:solidFill>
            <a:schemeClr val="bg1"/>
          </a:solidFill>
          <a:ln>
            <a:noFill/>
          </a:ln>
          <a:effectLst>
            <a:outerShdw blurRad="1397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79425" y="944723"/>
            <a:ext cx="11233150" cy="4968553"/>
          </a:xfrm>
        </p:spPr>
        <p:txBody>
          <a:bodyPr vert="horz" lIns="108000" tIns="108000" rIns="108000" bIns="108000">
            <a:normAutofit/>
          </a:bodyPr>
          <a:lstStyle/>
          <a:p>
            <a:pPr marL="0" lvl="0" indent="0">
              <a:buNone/>
              <a:defRPr/>
            </a:pP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시</a:t>
            </a:r>
            <a:r>
              <a:rPr kumimoji="1" lang="en-US" altLang="ko-KR"/>
              <a:t>/</a:t>
            </a:r>
            <a:r>
              <a:rPr kumimoji="1" lang="ko-KR" altLang="en-US"/>
              <a:t>군 선택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연관키워드 검색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검색버튼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검색한 동물병원 목록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로고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즐겨찾기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선택한 동물병원의 위치</a:t>
            </a:r>
            <a:r>
              <a:rPr kumimoji="1" lang="en-US" altLang="ko-KR"/>
              <a:t>(</a:t>
            </a:r>
            <a:r>
              <a:rPr kumimoji="1" lang="ko-KR" altLang="en-US"/>
              <a:t>지도</a:t>
            </a:r>
            <a:r>
              <a:rPr kumimoji="1" lang="en-US" altLang="ko-KR"/>
              <a:t>)</a:t>
            </a:r>
            <a:endParaRPr kumimoji="1" lang="en-US" altLang="ko-KR"/>
          </a:p>
          <a:p>
            <a:pPr lvl="0">
              <a:defRPr/>
            </a:pPr>
            <a:r>
              <a:rPr kumimoji="1" lang="en-US" altLang="ko-KR"/>
              <a:t>g</a:t>
            </a:r>
            <a:r>
              <a:rPr kumimoji="1" lang="ko-KR" altLang="en-US"/>
              <a:t>메일 보내기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전체 그래프 확인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 텔레그램 보내기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 동물병원의 정보 출력</a:t>
            </a:r>
            <a:r>
              <a:rPr kumimoji="1" lang="en-US" altLang="ko-KR"/>
              <a:t>(</a:t>
            </a:r>
            <a:r>
              <a:rPr kumimoji="1" lang="ko-KR" altLang="en-US"/>
              <a:t>관련 링크</a:t>
            </a:r>
            <a:r>
              <a:rPr kumimoji="1" lang="en-US" altLang="ko-KR"/>
              <a:t>)</a:t>
            </a:r>
            <a:endParaRPr kumimoji="1" lang="en-US" altLang="ko-KR"/>
          </a:p>
          <a:p>
            <a:pPr lvl="0">
              <a:defRPr/>
            </a:pPr>
            <a:r>
              <a:rPr kumimoji="1" lang="en-US" altLang="ko-KR"/>
              <a:t> C/C++</a:t>
            </a:r>
            <a:r>
              <a:rPr kumimoji="1" lang="ko-KR" altLang="en-US"/>
              <a:t> 연동</a:t>
            </a:r>
            <a:endParaRPr kumimoji="1"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9896" y="981317"/>
            <a:ext cx="6350672" cy="4967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</a:rPr>
              <a:t>03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1864" y="3075056"/>
            <a:ext cx="5184576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Git</a:t>
            </a: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통계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 숫자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0000"/>
          </a:schemeClr>
        </a:solidFill>
        <a:ln>
          <a:noFill/>
        </a:ln>
      </a:spPr>
      <a:bodyPr rtlCol="0" anchor="ctr"/>
      <a:lstStyle>
        <a:defPPr indent="-144000" algn="l">
          <a:buSzPct val="120000"/>
          <a:buFont typeface="Arial"/>
          <a:buChar char="•"/>
          <a:defRPr kumimoji="1" sz="1600" dirty="0">
            <a:solidFill>
              <a:sysClr val="windowText" lastClr="000000"/>
            </a:solidFill>
            <a:latin typeface="Malgun Gothic"/>
            <a:ea typeface="Malgun Gothic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_네모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JH3573</ep:Company>
  <ep:Words>124</ep:Words>
  <ep:PresentationFormat>와이드스크린</ep:PresentationFormat>
  <ep:Paragraphs>56</ep:Paragraphs>
  <ep:Slides>11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ep:HeadingPairs>
  <ep:TitlesOfParts>
    <vt:vector size="13" baseType="lpstr">
      <vt:lpstr>글머리 숫자</vt:lpstr>
      <vt:lpstr>글머리_네모</vt:lpstr>
      <vt:lpstr>슬라이드 1</vt:lpstr>
      <vt:lpstr>슬라이드 2</vt:lpstr>
      <vt:lpstr>슬라이드 3</vt:lpstr>
      <vt:lpstr>가까운 동물병원 ∣ 프로그램 소개</vt:lpstr>
      <vt:lpstr>가까운 동물병원 ∣ 프로그램 소개</vt:lpstr>
      <vt:lpstr>슬라이드 6</vt:lpstr>
      <vt:lpstr>가까운 동물병원 ∣ 구현 기능</vt:lpstr>
      <vt:lpstr>가까운 동물병원 ∣ 구현 기능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2007-03-28T17:07:01.000</dcterms:created>
  <dc:creator>JH3573</dc:creator>
  <cp:lastModifiedBy>user</cp:lastModifiedBy>
  <dcterms:modified xsi:type="dcterms:W3CDTF">2024-06-13T01:26:19.874</dcterms:modified>
  <cp:revision>570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